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60"/>
  </p:notesMasterIdLst>
  <p:sldIdLst>
    <p:sldId id="264" r:id="rId5"/>
    <p:sldId id="339" r:id="rId6"/>
    <p:sldId id="257" r:id="rId7"/>
    <p:sldId id="259" r:id="rId8"/>
    <p:sldId id="260" r:id="rId9"/>
    <p:sldId id="284" r:id="rId10"/>
    <p:sldId id="285" r:id="rId11"/>
    <p:sldId id="286" r:id="rId12"/>
    <p:sldId id="287" r:id="rId13"/>
    <p:sldId id="265" r:id="rId14"/>
    <p:sldId id="266" r:id="rId15"/>
    <p:sldId id="288" r:id="rId16"/>
    <p:sldId id="26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336" r:id="rId26"/>
    <p:sldId id="298" r:id="rId27"/>
    <p:sldId id="299" r:id="rId28"/>
    <p:sldId id="300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37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38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5" r:id="rId5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0"/>
    <p:restoredTop sz="92275" autoAdjust="0"/>
  </p:normalViewPr>
  <p:slideViewPr>
    <p:cSldViewPr snapToGrid="0" snapToObjects="1">
      <p:cViewPr varScale="1">
        <p:scale>
          <a:sx n="108" d="100"/>
          <a:sy n="108" d="100"/>
        </p:scale>
        <p:origin x="216" y="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a9524f756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9a9524f756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d6c23137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d6c231378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d6c231378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a9524f75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9a9524f75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a9524f75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a9524f756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9a9524f756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9524f75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9524f756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a9524f756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9524f756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9524f756_0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a9524f756_0_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9524f75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9524f756_0_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9a9524f756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9524f75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a9524f756_0_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9a9524f756_0_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9524f756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a9524f756_0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9a9524f756_0_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a9524f75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a9524f756_0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9a9524f756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9524f75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9524f756_0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g9a9524f756_0_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a9524f756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a9524f756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9a9524f756_0_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520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9524f75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9a9524f75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9524f75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9524f756_0_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9a9524f756_0_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a9524f7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9a9524f7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3d8783dfd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53d8783dfd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a9524f7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9a9524f7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d8783df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d8783dfd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53d8783dfd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3d8783df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3d8783dfd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g53d8783dfd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e80af7f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e80af7f0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9e80af7f0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a9524f756_0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9a9524f756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a9524f7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g9a9524f7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3d8783dfd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3d8783dfd_7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3d8783dfd_7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a9524f75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a9524f756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9a9524f756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e80af7f0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e80af7f0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9e80af7f00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a9524f75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9a9524f75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899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a9524f75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g9a9524f75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0924783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0924783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a0924783b0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a9524f75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g9a9524f75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0abc43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0abc4375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a0abc4375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9524f756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9a9524f756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9524f75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9524f756_0_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g9a9524f756_0_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a9524f75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a9524f756_0_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9a9524f756_0_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a9524f756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a9524f756_0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g9a9524f756_0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abc4375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abc4375e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ga0abc4375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abc437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abc4375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ga0abc4375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316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a9524f756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9a9524f75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9524f756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9a9524f756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a9524f75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g9a9524f75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abc4375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abc4375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2" name="Google Shape;562;ga0abc4375e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9524f756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9a9524f75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a9524f756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0" name="Google Shape;570;g9a9524f756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bb7a6cc4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bb7a6cc45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9bb7a6cc45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b7a6cc45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b7a6cc45_3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g9bb7a6cc45_3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bb7a6cc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bb7a6cc45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g9bb7a6cc45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20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20a450a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9e20a450a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9524f756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9a9524f756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9524f75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a9524f75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9524f756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9a9524f75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9524f756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9524f756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9a9524f756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BC2D2-1CC6-C644-B36D-D2B456D4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0446" y="3518169"/>
            <a:ext cx="4929051" cy="381646"/>
          </a:xfrm>
        </p:spPr>
        <p:txBody>
          <a:bodyPr/>
          <a:lstStyle/>
          <a:p>
            <a:r>
              <a:rPr lang="en-US" dirty="0"/>
              <a:t>Created by FRC 8027 </a:t>
            </a:r>
            <a:br>
              <a:rPr lang="en-US" dirty="0"/>
            </a:br>
            <a:r>
              <a:rPr lang="en-US" dirty="0"/>
              <a:t>(Not the Droids You are Looking For </a:t>
            </a:r>
            <a:br>
              <a:rPr lang="en-US" dirty="0"/>
            </a:br>
            <a:r>
              <a:rPr lang="en-US" dirty="0"/>
              <a:t>and Tiger Techs alumni)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50EE3D-4F1E-8E4C-A671-730A5740E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79" y="3452919"/>
            <a:ext cx="4744279" cy="446896"/>
          </a:xfrm>
        </p:spPr>
        <p:txBody>
          <a:bodyPr>
            <a:noAutofit/>
          </a:bodyPr>
          <a:lstStyle/>
          <a:p>
            <a:r>
              <a:rPr lang="en-US" sz="3200" i="1" dirty="0"/>
              <a:t>FIRST</a:t>
            </a:r>
            <a:r>
              <a:rPr lang="en-US" sz="3200" dirty="0"/>
              <a:t> LEGO League Challenge Overview</a:t>
            </a:r>
          </a:p>
        </p:txBody>
      </p:sp>
      <p:pic>
        <p:nvPicPr>
          <p:cNvPr id="12" name="Picture Placeholder 11" descr="A picture containing text, indoor, colorful, several&#10;&#10;Description automatically generated">
            <a:extLst>
              <a:ext uri="{FF2B5EF4-FFF2-40B4-BE49-F238E27FC236}">
                <a16:creationId xmlns:a16="http://schemas.microsoft.com/office/drawing/2014/main" id="{3007F3FA-8A94-C94F-9D09-FF0DEA613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38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7637" y="856125"/>
            <a:ext cx="2608725" cy="2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What are Core Values?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56384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 cornerstones of the program. 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>
                <a:highlight>
                  <a:schemeClr val="lt1"/>
                </a:highlight>
              </a:rPr>
              <a:t>They are among the fundamental elements that distinguish </a:t>
            </a:r>
            <a:r>
              <a:rPr lang="en-US" sz="1800" i="1" dirty="0">
                <a:highlight>
                  <a:schemeClr val="lt1"/>
                </a:highlight>
              </a:rPr>
              <a:t>FIRST </a:t>
            </a:r>
            <a:r>
              <a:rPr lang="en-US" sz="1800" dirty="0">
                <a:highlight>
                  <a:schemeClr val="lt1"/>
                </a:highlight>
              </a:rPr>
              <a:t>from other programs of its kind.</a:t>
            </a:r>
            <a:endParaRPr sz="1800" dirty="0">
              <a:highlight>
                <a:schemeClr val="lt1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800" dirty="0"/>
              <a:t>The set of ideas that every FIRST team should live by:</a:t>
            </a:r>
            <a:endParaRPr sz="1800" dirty="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Work with others in a respectful way</a:t>
            </a:r>
            <a:endParaRPr sz="1800" dirty="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US" sz="1800" dirty="0">
                <a:solidFill>
                  <a:srgbClr val="000000"/>
                </a:solidFill>
                <a:highlight>
                  <a:schemeClr val="lt1"/>
                </a:highlight>
              </a:rPr>
              <a:t>Impact the community in a positive way</a:t>
            </a:r>
            <a:endParaRPr sz="18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25" y="1481549"/>
            <a:ext cx="4912950" cy="2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Gracious Professionalism and Coopertition?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4096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Gracious Professionalism: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High-quality work, emphasis on the value of others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Respect for  individuals and the community. 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Competition and mutual gain are not separate notions.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222222"/>
                </a:solidFill>
                <a:highlight>
                  <a:srgbClr val="FFFFFF"/>
                </a:highlight>
              </a:rPr>
              <a:t>Coopertition</a:t>
            </a:r>
            <a:r>
              <a:rPr lang="en-US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600" b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US" sz="1600" dirty="0">
                <a:solidFill>
                  <a:srgbClr val="222222"/>
                </a:solidFill>
                <a:highlight>
                  <a:srgbClr val="FFFFFF"/>
                </a:highlight>
              </a:rPr>
              <a:t>The idea you should respect and support teams you compete against.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375" y="1647825"/>
            <a:ext cx="3314249" cy="220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Rubric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31503" y="1693376"/>
            <a:ext cx="3711847" cy="3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6400" lvl="0" indent="-285750" algn="l" rtl="0">
              <a:spcBef>
                <a:spcPts val="0"/>
              </a:spcBef>
              <a:spcAft>
                <a:spcPts val="0"/>
              </a:spcAft>
              <a:buSzPts val="1700"/>
              <a:buFont typeface="Arial" panose="020B0604020202020204" pitchFamily="34" charset="0"/>
              <a:buChar char="•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The rubric addresses the major elements that teams are judged on and how overall Core Values skills are evaluated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Students will give examples to demonstrate their understanding and use of each of the Core Values.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91D4112-9BB4-604D-899F-A9AD38146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2715" y="1227017"/>
            <a:ext cx="4876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Team Identity/Have Fun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28897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Team Identity is a huge part of being a FIRST team.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Many teams choose to express themselves with hats and team t-shirts.</a:t>
            </a:r>
            <a:endParaRPr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Helps your team stand out in a crowd 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dirty="0"/>
              <a:t>Gives a team a sense of personality and individuality.</a:t>
            </a:r>
            <a:endParaRPr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1560">
            <a:off x="5319902" y="1153801"/>
            <a:ext cx="2569721" cy="19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6987">
            <a:off x="6546400" y="244905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Spread STEM in the Community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460303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FIRST is all about sharing your knowledge of STEM within the community:</a:t>
            </a:r>
            <a:endParaRPr sz="18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Reaching out with other teams,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other students, 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or anyone with an interest in STEM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great way to get others involved and further build your program</a:t>
            </a:r>
            <a:r>
              <a:rPr lang="en-US" sz="2400" dirty="0"/>
              <a:t>:</a:t>
            </a:r>
            <a:endParaRPr sz="2400" dirty="0"/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Events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Team Workshops</a:t>
            </a:r>
            <a:endParaRPr sz="16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 dirty="0"/>
              <a:t>Online Mentorship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17" name="Google Shape;217;p3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9425" y="3054525"/>
            <a:ext cx="2393377" cy="17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5567" y="1087374"/>
            <a:ext cx="2081091" cy="1560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Other Teams</a:t>
            </a:r>
            <a:endParaRPr/>
          </a:p>
        </p:txBody>
      </p:sp>
      <p:sp>
        <p:nvSpPr>
          <p:cNvPr id="224" name="Google Shape;224;p37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33731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dirty="0"/>
              <a:t>Helping out others can do worlds of good within the FIRST community. </a:t>
            </a:r>
            <a:endParaRPr sz="18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others, even if you have to compete against one another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Help if you see a team struggle with a mission</a:t>
            </a: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Lend parts if you have a missing piece that they do not have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Sharing your knowledge and resources can build bonds with others and spread success on a greater level.</a:t>
            </a:r>
            <a:endParaRPr sz="1800" dirty="0"/>
          </a:p>
        </p:txBody>
      </p:sp>
      <p:sp>
        <p:nvSpPr>
          <p:cNvPr id="226" name="Google Shape;226;p3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037" y="2813525"/>
            <a:ext cx="2504515" cy="1936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025" y="827100"/>
            <a:ext cx="2437747" cy="18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Communicate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136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Communication is key when it comes to being a successful team.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your own team so you can learn from each other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Communicate with others on and off the field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Teams build communication skills so that they can speak to the media and even the Governor of Pennsylvania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Helps spread the importance of STEM in the community</a:t>
            </a:r>
            <a:endParaRPr sz="1600"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373663" y="949927"/>
            <a:ext cx="3021400" cy="220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B7879ED-F2B2-B542-A086-5B15943C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9610" y="3165386"/>
            <a:ext cx="3422469" cy="19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Values Judging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Core Values,  just like the other 2 aspects of FIRST has its own set of judging. Judges make evaluations of a team based on the the rubric.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Looking to see if a team understands each of the Core Values and has implemented them on their team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Judges are looking to reward well-rounded team where… 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has a role to play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everyone is treated with respect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students have understood FIRST and applied in their daily lives and community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Judging </a:t>
            </a:r>
            <a:r>
              <a:rPr lang="en-US" sz="1600" i="1" dirty="0"/>
              <a:t>may</a:t>
            </a:r>
            <a:r>
              <a:rPr lang="en-US" sz="1600" dirty="0"/>
              <a:t> include a Teamwork Activity (in some regions)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This give the judges a sense on how everyone works together and how a team can problem solve effectively in tough situations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Work Together as a Team</a:t>
            </a:r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522305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team members get to know each other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Make sure everyone is involved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problem solve in a large group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Help to learn to reach a consensus when there are different ideas</a:t>
            </a:r>
            <a:endParaRPr sz="1600" dirty="0"/>
          </a:p>
        </p:txBody>
      </p:sp>
      <p:sp>
        <p:nvSpPr>
          <p:cNvPr id="253" name="Google Shape;253;p4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674" y="1407075"/>
            <a:ext cx="3284104" cy="2463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433875" y="4125850"/>
            <a:ext cx="8122800" cy="6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a Teamwork Activity during team practices allows everyone’s voice to be heard and can prepare a team when</a:t>
            </a: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comes time where there is a real challenge at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345603-D9D3-3A48-8843-690FC29010C7}"/>
              </a:ext>
            </a:extLst>
          </p:cNvPr>
          <p:cNvSpPr txBox="1"/>
          <p:nvPr/>
        </p:nvSpPr>
        <p:spPr>
          <a:xfrm>
            <a:off x="1184031" y="818606"/>
            <a:ext cx="6775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“I don’t use kids to build robots. I use robots to build kids”</a:t>
            </a:r>
          </a:p>
          <a:p>
            <a:pPr algn="r"/>
            <a:r>
              <a:rPr lang="en-US" sz="4800" dirty="0"/>
              <a:t>- Dean Kamen</a:t>
            </a:r>
          </a:p>
        </p:txBody>
      </p:sp>
    </p:spTree>
    <p:extLst>
      <p:ext uri="{BB962C8B-B14F-4D97-AF65-F5344CB8AC3E}">
        <p14:creationId xmlns:p14="http://schemas.microsoft.com/office/powerpoint/2010/main" val="1962754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life skills through FIRST</a:t>
            </a:r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Teamwork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Communication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Problem Solving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Helping one another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Giving back to community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625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975" y="2737025"/>
            <a:ext cx="2989361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9913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Fun and exciting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Meet teams from different places 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People who share similar interests with you</a:t>
            </a:r>
            <a:endParaRPr sz="18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Everyone at events is very willing to help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Learn from each other</a:t>
            </a:r>
            <a:endParaRPr sz="18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Get feedback from judges and improve your work</a:t>
            </a:r>
            <a:endParaRPr sz="1800"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000" y="788175"/>
            <a:ext cx="2713624" cy="20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0;p43">
            <a:extLst>
              <a:ext uri="{FF2B5EF4-FFF2-40B4-BE49-F238E27FC236}">
                <a16:creationId xmlns:a16="http://schemas.microsoft.com/office/drawing/2014/main" id="{93295254-7A9B-B440-B528-B90EDBF48CD7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187" y="939713"/>
            <a:ext cx="2635625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317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4ft x 8ft  table with a mat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All mission models are LEGO-based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LEGO MINDSTORMS or SPIKE Prime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Yearly theme: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2021 - CARGO Connect</a:t>
            </a: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2020 - </a:t>
            </a:r>
            <a:r>
              <a:rPr lang="en-US" sz="2200" dirty="0" err="1"/>
              <a:t>RePLAY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2019 - City Shaper 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2018 - Into Orbit</a:t>
            </a:r>
            <a:endParaRPr sz="22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574" y="1041705"/>
            <a:ext cx="3041074" cy="2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982" y="3134558"/>
            <a:ext cx="2688129" cy="178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Runs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830418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Robot Competition: 3 rounds, top score qualifies 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team has 2.5 minutes to complete as many challenges as they can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on the board is worth a different number of points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dirty="0"/>
              <a:t>Harder missions are not always worth more points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Each mission has its own set of rules and instructions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Referees score you at the end of each run</a:t>
            </a:r>
            <a:endParaRPr sz="1200" dirty="0"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024" y="1874274"/>
            <a:ext cx="3146472" cy="235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 dirty="0"/>
              <a:t>CARGO CONNECT 2021 Season 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305" name="Google Shape;305;p46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The theme is based on cargo and transportation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Lines are provided to allow the robot to line follow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Missions are based on real-world scenarios suc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 as moving a turbine blade, unloading/loading containers, etc.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Picture 8" descr="FIRST LEGO League Challenge - Prince William County Public Schools">
            <a:extLst>
              <a:ext uri="{FF2B5EF4-FFF2-40B4-BE49-F238E27FC236}">
                <a16:creationId xmlns:a16="http://schemas.microsoft.com/office/drawing/2014/main" id="{BDBDAC78-168D-3C41-B18A-8E442F7DB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5679" y="1504108"/>
            <a:ext cx="5164271" cy="28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Challenges Teams Face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284050" y="1542025"/>
            <a:ext cx="502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 efficient and sturdy robot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LEGO Technic is often new material for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use the right elements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to build compactly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are often tempted to copy robots from online, but we encourage creativity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Navigating to the correct location requires teams to think about how to use sensors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Sensors are often “scary” for young teams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Teams struggle with reliability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Robot does not behave the same day-to-day or at event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 descr="FIRST LEGO League 2021-22 Season Theme Announced: Cargo Connect! –  BrickJournal">
            <a:extLst>
              <a:ext uri="{FF2B5EF4-FFF2-40B4-BE49-F238E27FC236}">
                <a16:creationId xmlns:a16="http://schemas.microsoft.com/office/drawing/2014/main" id="{EDE3D74D-038F-2D45-8127-A15640EA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920" y="1708623"/>
            <a:ext cx="3393030" cy="24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0219ED0-1C94-0840-868B-45389E7E7C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365" y="716708"/>
            <a:ext cx="3051635" cy="4033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Robot Missions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0" name="Google Shape;320;p4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284050" y="1542025"/>
            <a:ext cx="3327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Typically 15 missions every year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Teams pick and choose based on their experience and ability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FIRST provides the solution to one mission every year to get rookies started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Rookies are expected to complete 2-3 mission reliably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Veteran teams will complete more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A few high-end teams will aim to complete *all* the missions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6042013-0604-8D44-B381-B0DD871CA3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129" y="1227017"/>
            <a:ext cx="2822486" cy="3639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Programming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idx="1"/>
          </p:nvPr>
        </p:nvSpPr>
        <p:spPr>
          <a:xfrm>
            <a:off x="473400" y="1424349"/>
            <a:ext cx="3984900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 dirty="0"/>
              <a:t>EV3: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Block-based or Scratch-based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Less condensed approach</a:t>
            </a:r>
            <a:endParaRPr dirty="0"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341" name="Google Shape;341;p50" descr="Beyond Basics Ex 12-18 - ev3pyth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00" y="3054225"/>
            <a:ext cx="3469500" cy="17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4571875" y="1424213"/>
            <a:ext cx="39849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Roboto"/>
                <a:ea typeface="Roboto"/>
                <a:cs typeface="Roboto"/>
                <a:sym typeface="Roboto"/>
              </a:rPr>
              <a:t>SPIKE Prime:</a:t>
            </a:r>
            <a:endParaRPr sz="2000" u="sng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Scratch or Micro Python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Linear approach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277" y="2963050"/>
            <a:ext cx="3469500" cy="19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Programming Concepts to Learn Through FIRST</a:t>
            </a:r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351" name="Google Shape;351;p51"/>
          <p:cNvSpPr txBox="1"/>
          <p:nvPr/>
        </p:nvSpPr>
        <p:spPr>
          <a:xfrm>
            <a:off x="289200" y="1597450"/>
            <a:ext cx="623237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Basic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Basic sensor usage, loops, switches, basic line following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Intermediate skills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Custom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MyBlocks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decision/logic blocks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u="sng" dirty="0">
                <a:latin typeface="Roboto"/>
                <a:ea typeface="Roboto"/>
                <a:cs typeface="Roboto"/>
                <a:sym typeface="Roboto"/>
              </a:rPr>
              <a:t>Advanced skills</a:t>
            </a:r>
            <a:endParaRPr sz="2000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Proportional control, PID line follower, gyro sensor usage, menu system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75" y="1327877"/>
            <a:ext cx="1649014" cy="333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457198" y="884807"/>
            <a:ext cx="8289300" cy="64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457199" y="1667435"/>
            <a:ext cx="8289300" cy="29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Overview of FIRST LEGO League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Robot Game </a:t>
            </a:r>
            <a:endParaRPr sz="2600" dirty="0">
              <a:solidFill>
                <a:srgbClr val="FF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Innovation Project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Core Values</a:t>
            </a:r>
            <a:endParaRPr sz="2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600" dirty="0"/>
              <a:t>Global Innovation Award</a:t>
            </a:r>
            <a:endParaRPr sz="2600" dirty="0"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Concepts you Learn Through FIRST</a:t>
            </a:r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288360" y="1773066"/>
            <a:ext cx="34551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Students learn physics and engineering concepts when designing a robot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Some teams CAD their LEGO robots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2" descr="A picture containing toy, cake, indoor, sma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400" y="1351625"/>
            <a:ext cx="5107599" cy="329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8146790" y="3213316"/>
            <a:ext cx="7527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Outer walls that support wheels</a:t>
            </a:r>
            <a:endParaRPr sz="600"/>
          </a:p>
        </p:txBody>
      </p:sp>
      <p:sp>
        <p:nvSpPr>
          <p:cNvPr id="363" name="Google Shape;363;p52"/>
          <p:cNvSpPr txBox="1"/>
          <p:nvPr/>
        </p:nvSpPr>
        <p:spPr>
          <a:xfrm>
            <a:off x="3861952" y="3851325"/>
            <a:ext cx="9033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 riding wheels</a:t>
            </a:r>
            <a:endParaRPr sz="600"/>
          </a:p>
        </p:txBody>
      </p:sp>
      <p:sp>
        <p:nvSpPr>
          <p:cNvPr id="364" name="Google Shape;364;p52"/>
          <p:cNvSpPr txBox="1"/>
          <p:nvPr/>
        </p:nvSpPr>
        <p:spPr>
          <a:xfrm>
            <a:off x="3861951" y="2380925"/>
            <a:ext cx="10749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well-separat</a:t>
            </a:r>
            <a:r>
              <a:rPr lang="en-US" sz="1000"/>
              <a:t>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d, aligned color sensors </a:t>
            </a:r>
            <a:endParaRPr sz="600"/>
          </a:p>
        </p:txBody>
      </p:sp>
      <p:sp>
        <p:nvSpPr>
          <p:cNvPr id="365" name="Google Shape;365;p52"/>
          <p:cNvSpPr txBox="1"/>
          <p:nvPr/>
        </p:nvSpPr>
        <p:spPr>
          <a:xfrm>
            <a:off x="6734134" y="4347971"/>
            <a:ext cx="1323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sensors well in front of driving wheels</a:t>
            </a:r>
            <a:endParaRPr sz="600"/>
          </a:p>
        </p:txBody>
      </p:sp>
      <p:cxnSp>
        <p:nvCxnSpPr>
          <p:cNvPr id="366" name="Google Shape;366;p52"/>
          <p:cNvCxnSpPr>
            <a:stCxn id="364" idx="3"/>
          </p:cNvCxnSpPr>
          <p:nvPr/>
        </p:nvCxnSpPr>
        <p:spPr>
          <a:xfrm>
            <a:off x="4936851" y="2669225"/>
            <a:ext cx="114000" cy="47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52"/>
          <p:cNvCxnSpPr>
            <a:stCxn id="364" idx="3"/>
          </p:cNvCxnSpPr>
          <p:nvPr/>
        </p:nvCxnSpPr>
        <p:spPr>
          <a:xfrm>
            <a:off x="4936851" y="2669225"/>
            <a:ext cx="1191600" cy="86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52"/>
          <p:cNvCxnSpPr>
            <a:stCxn id="362" idx="1"/>
          </p:cNvCxnSpPr>
          <p:nvPr/>
        </p:nvCxnSpPr>
        <p:spPr>
          <a:xfrm rot="10800000">
            <a:off x="7611290" y="3500416"/>
            <a:ext cx="535500" cy="1200"/>
          </a:xfrm>
          <a:prstGeom prst="straightConnector1">
            <a:avLst/>
          </a:prstGeom>
          <a:noFill/>
          <a:ln w="28575" cap="flat" cmpd="sng">
            <a:solidFill>
              <a:srgbClr val="FF85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52"/>
          <p:cNvCxnSpPr/>
          <p:nvPr/>
        </p:nvCxnSpPr>
        <p:spPr>
          <a:xfrm>
            <a:off x="4737765" y="4053063"/>
            <a:ext cx="1255200" cy="1923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0" name="Google Shape;370;p52"/>
          <p:cNvCxnSpPr/>
          <p:nvPr/>
        </p:nvCxnSpPr>
        <p:spPr>
          <a:xfrm rot="10800000">
            <a:off x="4672065" y="3763203"/>
            <a:ext cx="65700" cy="28980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2"/>
          <p:cNvSpPr/>
          <p:nvPr/>
        </p:nvSpPr>
        <p:spPr>
          <a:xfrm rot="4029723">
            <a:off x="6822783" y="3398943"/>
            <a:ext cx="194009" cy="919845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52"/>
          <p:cNvCxnSpPr>
            <a:endCxn id="371" idx="1"/>
          </p:cNvCxnSpPr>
          <p:nvPr/>
        </p:nvCxnSpPr>
        <p:spPr>
          <a:xfrm rot="10800000">
            <a:off x="6957437" y="3948266"/>
            <a:ext cx="272400" cy="3627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p52"/>
          <p:cNvSpPr txBox="1"/>
          <p:nvPr/>
        </p:nvSpPr>
        <p:spPr>
          <a:xfrm>
            <a:off x="5185327" y="2021631"/>
            <a:ext cx="10749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center of gravity</a:t>
            </a:r>
            <a:endParaRPr sz="600"/>
          </a:p>
        </p:txBody>
      </p:sp>
      <p:sp>
        <p:nvSpPr>
          <p:cNvPr id="374" name="Google Shape;374;p52"/>
          <p:cNvSpPr txBox="1"/>
          <p:nvPr/>
        </p:nvSpPr>
        <p:spPr>
          <a:xfrm>
            <a:off x="7595111" y="1705908"/>
            <a:ext cx="12276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construction – notice caster is level with drive wheels</a:t>
            </a:r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Robot Design Rubric</a:t>
            </a:r>
            <a:endParaRPr/>
          </a:p>
        </p:txBody>
      </p:sp>
      <p:sp>
        <p:nvSpPr>
          <p:cNvPr id="381" name="Google Shape;381;p5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457200" y="1417425"/>
            <a:ext cx="4624200" cy="3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identifies what they need to do and how they do it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design of their robot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the team has created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the team tested their creations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well the team communicates how they’ve done in each of the other areas.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all team members programming and building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 test and document process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A5E246A-BEDE-264E-8065-DD8E02C0C6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400" y="1186823"/>
            <a:ext cx="4033488" cy="33292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Engineering Design Process</a:t>
            </a:r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5765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 b="1" dirty="0"/>
              <a:t>Step 1: </a:t>
            </a:r>
            <a:r>
              <a:rPr lang="en-US" sz="1800" dirty="0"/>
              <a:t>Analyze the missions and develop a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2: </a:t>
            </a:r>
            <a:r>
              <a:rPr lang="en-US" sz="1800" dirty="0"/>
              <a:t>Build and program a robot to meet that strategy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3: </a:t>
            </a:r>
            <a:r>
              <a:rPr lang="en-US" sz="1800" dirty="0"/>
              <a:t>Test the robot and make improvements as needed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4:</a:t>
            </a:r>
            <a:r>
              <a:rPr lang="en-US" sz="1800" dirty="0"/>
              <a:t> Develop solutions to individual missions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Step 5:</a:t>
            </a:r>
            <a:r>
              <a:rPr lang="en-US" sz="1800" dirty="0"/>
              <a:t> Test out code and robot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Step 6: </a:t>
            </a:r>
            <a:r>
              <a:rPr lang="en-US" sz="1800" dirty="0"/>
              <a:t>Iterate as needed</a:t>
            </a:r>
            <a:endParaRPr sz="1800" dirty="0"/>
          </a:p>
        </p:txBody>
      </p:sp>
      <p:sp>
        <p:nvSpPr>
          <p:cNvPr id="391" name="Google Shape;391;p5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750" y="1504025"/>
            <a:ext cx="2986675" cy="27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 Your Engineering Design Process</a:t>
            </a:r>
            <a:endParaRPr/>
          </a:p>
        </p:txBody>
      </p:sp>
      <p:sp>
        <p:nvSpPr>
          <p:cNvPr id="399" name="Google Shape;399;p5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99582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How the team is following the engineering design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changes made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how much progress was made at every practice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 any new strategies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goals for the next practice to plan what the team needs to work on next</a:t>
            </a:r>
            <a:endParaRPr dirty="0"/>
          </a:p>
        </p:txBody>
      </p:sp>
      <p:sp>
        <p:nvSpPr>
          <p:cNvPr id="400" name="Google Shape;400;p5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3" name="Picture 2" descr="Calendar&#10;&#10;Description automatically generated with low confidence">
            <a:extLst>
              <a:ext uri="{FF2B5EF4-FFF2-40B4-BE49-F238E27FC236}">
                <a16:creationId xmlns:a16="http://schemas.microsoft.com/office/drawing/2014/main" id="{BBC23E13-784E-EB42-B824-2735B6549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570" y="1597116"/>
            <a:ext cx="2570376" cy="334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Testing is Very Important </a:t>
            </a:r>
            <a:endParaRPr/>
          </a:p>
        </p:txBody>
      </p:sp>
      <p:sp>
        <p:nvSpPr>
          <p:cNvPr id="409" name="Google Shape;409;p5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130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•Test your runs 10 times to see if they work. If they do not, think about how to make them more reliable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•No two competition tables are alike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•Shift the mats, change tables, move the mission models slightly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10" name="Google Shape;410;p5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4285C24-5D0F-9149-A264-EF79D9D7E7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727" y="949927"/>
            <a:ext cx="3041707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Judging</a:t>
            </a:r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38600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Create a presentation that showcases the work of the team (usually 4-5 mins)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Explain the engineering process.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Point out the greatest strengths and innovations in both building and programming</a:t>
            </a:r>
            <a:endParaRPr dirty="0"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001" y="756550"/>
            <a:ext cx="3160503" cy="2370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250" y="2571755"/>
            <a:ext cx="3160503" cy="237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33;p59">
            <a:extLst>
              <a:ext uri="{FF2B5EF4-FFF2-40B4-BE49-F238E27FC236}">
                <a16:creationId xmlns:a16="http://schemas.microsoft.com/office/drawing/2014/main" id="{F733C968-1416-8848-9E7F-376F8DD27608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713" y="845937"/>
            <a:ext cx="2816574" cy="297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6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700"/>
              <a:buFont typeface="Trebuchet MS"/>
              <a:buNone/>
            </a:pPr>
            <a:r>
              <a:rPr lang="en-US">
                <a:solidFill>
                  <a:srgbClr val="000000"/>
                </a:solidFill>
              </a:rPr>
              <a:t>Innovation Project is based on a yearly theme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9" name="Google Shape;439;p60"/>
          <p:cNvSpPr txBox="1">
            <a:spLocks noGrp="1"/>
          </p:cNvSpPr>
          <p:nvPr>
            <p:ph idx="1"/>
          </p:nvPr>
        </p:nvSpPr>
        <p:spPr>
          <a:xfrm>
            <a:off x="2002971" y="1647826"/>
            <a:ext cx="6743463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2020-2021 </a:t>
            </a:r>
            <a:r>
              <a:rPr lang="en-US" sz="1600" b="1" u="sng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RePlay</a:t>
            </a: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Help people get more active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2019-2020 City Shaper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 Improve a building or space in your community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2018-2019 Into Orbit Season</a:t>
            </a:r>
            <a:r>
              <a:rPr lang="en-US" sz="16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- Improve mental or physical health in space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2017-2018 Hydrodynamics Season</a:t>
            </a:r>
            <a:r>
              <a:rPr lang="en-US" sz="16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-Improve the way people find, transport, use, or dispose of water. </a:t>
            </a: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1" dirty="0">
              <a:solidFill>
                <a:srgbClr val="ED1D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440" name="Google Shape;440;p60"/>
          <p:cNvSpPr txBox="1"/>
          <p:nvPr/>
        </p:nvSpPr>
        <p:spPr>
          <a:xfrm>
            <a:off x="4880228" y="2446541"/>
            <a:ext cx="2046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037" y="1504028"/>
            <a:ext cx="946600" cy="9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53" y="2401000"/>
            <a:ext cx="1326050" cy="7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10" y="3048985"/>
            <a:ext cx="838125" cy="8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00" y="3968001"/>
            <a:ext cx="1449324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Project Process/Engineering Design Process </a:t>
            </a:r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53" name="Google Shape;453;p61"/>
          <p:cNvSpPr txBox="1"/>
          <p:nvPr/>
        </p:nvSpPr>
        <p:spPr>
          <a:xfrm>
            <a:off x="403825" y="1764100"/>
            <a:ext cx="3551400" cy="30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problem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solution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a prototype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Share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with experts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Iterate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your design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4572000" y="1987825"/>
            <a:ext cx="3695400" cy="20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675" y="1826016"/>
            <a:ext cx="4871824" cy="274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/>
        </p:nvSpPr>
        <p:spPr>
          <a:xfrm>
            <a:off x="4572000" y="1051875"/>
            <a:ext cx="10767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Innovation Project Rubric</a:t>
            </a: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4577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Project Rubric includes the engineering design process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team with the process of how they are going to be evaluated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Char char="●"/>
            </a:pPr>
            <a:r>
              <a:rPr lang="en-US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Teams are asked to create a drawing/prototype, share the solution with others, and iterate the design</a:t>
            </a:r>
            <a:endParaRPr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3" name="Google Shape;463;p6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F40047A-0F4F-8446-83A5-D73619981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703" y="1606056"/>
            <a:ext cx="3761731" cy="2973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Three </a:t>
            </a:r>
            <a:r>
              <a:rPr lang="en-US" i="1" dirty="0"/>
              <a:t>FIRST</a:t>
            </a:r>
            <a:r>
              <a:rPr lang="en-US" dirty="0"/>
              <a:t> Programs (K-12)</a:t>
            </a:r>
            <a:endParaRPr dirty="0"/>
          </a:p>
        </p:txBody>
      </p:sp>
      <p:sp>
        <p:nvSpPr>
          <p:cNvPr id="127" name="Google Shape;127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FIRST LEGO League: Discover, Explore,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FIRST Tech Challenge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FIRST Robotics Competition</a:t>
            </a:r>
            <a:endParaRPr dirty="0"/>
          </a:p>
        </p:txBody>
      </p:sp>
      <p:sp>
        <p:nvSpPr>
          <p:cNvPr id="126" name="Google Shape;126;p2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25" name="Google Shape;125;p25" descr="JrFLL-Robo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56012">
            <a:off x="586618" y="3033209"/>
            <a:ext cx="1782612" cy="161329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115029">
            <a:off x="2794724" y="2948539"/>
            <a:ext cx="1726336" cy="1663202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9" name="Google Shape;129;p2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4024">
            <a:off x="6634936" y="2951481"/>
            <a:ext cx="1859280" cy="1657337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000" y="2774825"/>
            <a:ext cx="1827199" cy="1770626"/>
          </a:xfrm>
          <a:prstGeom prst="rect">
            <a:avLst/>
          </a:prstGeom>
          <a:noFill/>
          <a:ln w="889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4991" dist="18034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 Problem</a:t>
            </a:r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6292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en-US" sz="1900" dirty="0"/>
              <a:t>Teams research a topic according to the yearly theme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Team members need to: 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brainstorm ideas within the topic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conduct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take notes when doing research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sure everyone is participating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be aware of existing solutions</a:t>
            </a:r>
            <a:endParaRPr sz="19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900" dirty="0"/>
              <a:t>keep an open mind for ideas </a:t>
            </a:r>
            <a:endParaRPr sz="1900" dirty="0"/>
          </a:p>
          <a:p>
            <a:pPr marL="45720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endParaRPr sz="1900" dirty="0"/>
          </a:p>
        </p:txBody>
      </p:sp>
      <p:sp>
        <p:nvSpPr>
          <p:cNvPr id="472" name="Google Shape;472;p6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6248934" y="960819"/>
            <a:ext cx="2497500" cy="3940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INTO ORBIT Sample: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a physical or social problem in space with long term space flight.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 Problem: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to little to no gravity in space, body fluids rush toward the head and extremities causing many problems for astronauts.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Experts</a:t>
            </a:r>
            <a:endParaRPr/>
          </a:p>
        </p:txBody>
      </p:sp>
      <p:sp>
        <p:nvSpPr>
          <p:cNvPr id="481" name="Google Shape;481;p6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5414964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36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Brainstorm what experts to contact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Only choose experts who would benefit your team, 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 dirty="0"/>
              <a:t>e.g. if you have an idea for an app, meet with a developer. 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Keep in mind that you can always meet with an expert virtually. 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Make sure that all team members can attend so that everyone can ask questions and learn as much as possible.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Take notes to retain as much information as possible</a:t>
            </a:r>
            <a:endParaRPr sz="15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500" dirty="0"/>
              <a:t>When meeting with an expert it is a good idea to take pictures to show the judges at your event</a:t>
            </a:r>
            <a:endParaRPr sz="15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482" name="Google Shape;482;p6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sz="1300"/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75" y="884206"/>
            <a:ext cx="2517399" cy="188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963" y="2924652"/>
            <a:ext cx="2517400" cy="16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 Fieldtrips</a:t>
            </a:r>
            <a:endParaRPr/>
          </a:p>
        </p:txBody>
      </p:sp>
      <p:sp>
        <p:nvSpPr>
          <p:cNvPr id="491" name="Google Shape;491;p65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371976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Great way to learn about problems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E.g. the Tiger Techs visited New York City to learn about the city's urban planning.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Taking a field trip doesn’t have to be as big a going to New York City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Even a local park or city council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Important to take notes so that you can reflect what you learned.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Be sure to ask questions, take lots of pictures and observe as much as possible when taking field trips. </a:t>
            </a:r>
            <a:endParaRPr sz="150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400"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3" name="Google Shape;493;p6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50" y="949929"/>
            <a:ext cx="3725322" cy="24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5"/>
          <p:cNvSpPr txBox="1"/>
          <p:nvPr/>
        </p:nvSpPr>
        <p:spPr>
          <a:xfrm>
            <a:off x="5153913" y="3498650"/>
            <a:ext cx="37254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Field trip to US Airways to learn about engines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And Create A Solution</a:t>
            </a:r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214939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36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Teams take research and apply it to a new innovative design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Design should improve something or be brand new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A good way to start is with multiple drawings to get the team’s idea on paper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Continue to meet with experts for feedback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Prototypes are required this year for project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For advanced teams, CAD could be an option for a prototype</a:t>
            </a:r>
            <a:endParaRPr sz="17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700" dirty="0"/>
              <a:t>Documentation should be kept throughout the entire process for a journal</a:t>
            </a:r>
            <a:endParaRPr sz="1700" dirty="0"/>
          </a:p>
        </p:txBody>
      </p:sp>
      <p:sp>
        <p:nvSpPr>
          <p:cNvPr id="502" name="Google Shape;502;p6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03" name="Google Shape;503;p66"/>
          <p:cNvSpPr txBox="1"/>
          <p:nvPr/>
        </p:nvSpPr>
        <p:spPr>
          <a:xfrm>
            <a:off x="6250209" y="949926"/>
            <a:ext cx="2711700" cy="39545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Design: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team, the Techs came up with many spacesuit designs based off of existing solutions.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example, during a field trip we saw one existing solution at the Air and Space Museum in Washington, D.C. </a:t>
            </a: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Solution:</a:t>
            </a:r>
            <a:endParaRPr sz="1400" u="sng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information learned during the research phase, we designed a prototype.  The name of our suit was Shape Shifter.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6B3FF2F6-09D2-E24D-A569-B3F88A95D59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493" y="860594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Iterate</a:t>
            </a:r>
            <a:endParaRPr/>
          </a:p>
        </p:txBody>
      </p:sp>
      <p:sp>
        <p:nvSpPr>
          <p:cNvPr id="510" name="Google Shape;510;p6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531495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Teams test designs and then continually improve them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Any feedback given by experts should be used to improve design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Documentation is important during this step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Record results from testing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Continue testing until team is satisfied with the results</a:t>
            </a:r>
            <a:endParaRPr dirty="0"/>
          </a:p>
        </p:txBody>
      </p:sp>
      <p:sp>
        <p:nvSpPr>
          <p:cNvPr id="511" name="Google Shape;511;p6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5772150" y="949927"/>
            <a:ext cx="2826225" cy="39107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Iteration Process:</a:t>
            </a:r>
            <a:endParaRPr sz="1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 sampled several materials for the layers of the space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Fasteners such as buttons, zippers and </a:t>
            </a:r>
            <a:r>
              <a:rPr lang="en-US" sz="1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velcro</a:t>
            </a: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were tested to determine how strong they would be.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reached out to a space suit design company to provide feedback for our suit. </a:t>
            </a: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BF18EE81-F062-EA44-A1F2-64B22F0AB20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521" y="262958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 With Experts 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0248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Team’s reach out to an individual, business, or an organization that would benefit from the solution and pitch idea to them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Return to your original experts so that they can see the entire engineering design process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Take feedback as a way to improve the design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 dirty="0"/>
              <a:t>Sharing can be virtual or in person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/>
          </a:p>
        </p:txBody>
      </p:sp>
      <p:sp>
        <p:nvSpPr>
          <p:cNvPr id="520" name="Google Shape;520;p6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521" name="Google Shape;521;p68"/>
          <p:cNvSpPr txBox="1"/>
          <p:nvPr/>
        </p:nvSpPr>
        <p:spPr>
          <a:xfrm>
            <a:off x="5468983" y="1123406"/>
            <a:ext cx="3491617" cy="3317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INTO ORBIT Sample Continued: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Sharing with Experts:</a:t>
            </a:r>
            <a:endParaRPr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Techs shared their product with: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cardiologist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professional athlete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astronaut Mike </a:t>
            </a: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Fincke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biomedical engineer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several experts at NASA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474;p63">
            <a:extLst>
              <a:ext uri="{FF2B5EF4-FFF2-40B4-BE49-F238E27FC236}">
                <a16:creationId xmlns:a16="http://schemas.microsoft.com/office/drawing/2014/main" id="{1446366B-51A5-D84C-97A2-1AB5B97354A2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053" y="882676"/>
            <a:ext cx="1147749" cy="15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34;p70">
            <a:extLst>
              <a:ext uri="{FF2B5EF4-FFF2-40B4-BE49-F238E27FC236}">
                <a16:creationId xmlns:a16="http://schemas.microsoft.com/office/drawing/2014/main" id="{EE4891BB-86F5-5242-A24E-AAB52E9F5DD2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8149" y="1551862"/>
            <a:ext cx="6427701" cy="2039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3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GIobal Innovation Award?</a:t>
            </a:r>
            <a:endParaRPr/>
          </a:p>
        </p:txBody>
      </p:sp>
      <p:sp>
        <p:nvSpPr>
          <p:cNvPr id="539" name="Google Shape;539;p71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77202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Started in 2011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Showcases teams’ innovative projects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GIA requires teams to go more in depth with their project than before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GIA teams get patents, meet leaders, etc.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50"/>
              <a:buFont typeface="Arial"/>
              <a:buChar char="●"/>
            </a:pPr>
            <a:r>
              <a:rPr lang="en-US" sz="185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is no additional cost to participate in GIA other than travel costs if you make top 20</a:t>
            </a:r>
            <a:endParaRPr sz="185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2" name="Google Shape;542;p7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225" y="1504025"/>
            <a:ext cx="3446926" cy="2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qualify for it?</a:t>
            </a:r>
            <a:endParaRPr/>
          </a:p>
        </p:txBody>
      </p:sp>
      <p:sp>
        <p:nvSpPr>
          <p:cNvPr id="547" name="Google Shape;547;p72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4486276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Most regions nominate the top-ranked Innovative Solution team(s) from their Championship.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Some have a separate judging process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Nominated teams submit an application to qualify for the top 20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Application has many essay questions about the project and solution</a:t>
            </a:r>
            <a:endParaRPr sz="1750" dirty="0"/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-US" sz="1750" dirty="0"/>
              <a:t>The top 20 submit an Engineering Change document before they attend the final event if they have made any changes since submission</a:t>
            </a:r>
            <a:endParaRPr sz="1750" dirty="0"/>
          </a:p>
        </p:txBody>
      </p:sp>
      <p:sp>
        <p:nvSpPr>
          <p:cNvPr id="549" name="Google Shape;549;p7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550" name="Google Shape;550;p7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900" y="1656427"/>
            <a:ext cx="3917701" cy="28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when you make Top 20?</a:t>
            </a:r>
            <a:endParaRPr/>
          </a:p>
        </p:txBody>
      </p:sp>
      <p:sp>
        <p:nvSpPr>
          <p:cNvPr id="555" name="Google Shape;555;p73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332515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20 teams semi-finalist compete at the annual event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Prior to the event, teams create pitches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At the event, teams present their idea to a panel of judges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$20,000 to help further develop product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interact with each other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Teams meet experts in field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Learn about patents and innovation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7" name="Google Shape;557;p7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1028" name="Picture 4" descr="May be an image of 10 people and people smiling">
            <a:extLst>
              <a:ext uri="{FF2B5EF4-FFF2-40B4-BE49-F238E27FC236}">
                <a16:creationId xmlns:a16="http://schemas.microsoft.com/office/drawing/2014/main" id="{4ADBF7AF-CD9D-F04E-8DB6-0C0E0540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925" y="1726779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What is </a:t>
            </a:r>
            <a:r>
              <a:rPr lang="en-US" i="1" dirty="0"/>
              <a:t>FIRST</a:t>
            </a:r>
            <a:r>
              <a:rPr lang="en-US" dirty="0"/>
              <a:t> LEGO League Challenge?</a:t>
            </a:r>
            <a:endParaRPr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 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LEGO League teams get to: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Research real world problems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Design, build, test and program robots using LEGO Robotics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Apply real-world math and science concepts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Learn critical thinking, team-building, and presentation skills 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Participate in tournaments and celebrations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Understand and practice the </a:t>
            </a:r>
            <a:r>
              <a:rPr lang="en-US" sz="2200" i="1" dirty="0">
                <a:latin typeface="Helvetica Neue"/>
                <a:ea typeface="Helvetica Neue"/>
                <a:cs typeface="Helvetica Neue"/>
                <a:sym typeface="Helvetica Neue"/>
              </a:rPr>
              <a:t>FIRST</a:t>
            </a: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 Core Values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b="1" dirty="0">
              <a:solidFill>
                <a:srgbClr val="1A181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endParaRPr sz="2200" dirty="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40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921000" lvl="8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</a:pPr>
            <a:endParaRPr sz="2200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200" i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GIA has a seperate rubric</a:t>
            </a:r>
            <a:endParaRPr/>
          </a:p>
        </p:txBody>
      </p:sp>
      <p:sp>
        <p:nvSpPr>
          <p:cNvPr id="565" name="Google Shape;565;p74"/>
          <p:cNvSpPr txBox="1">
            <a:spLocks noGrp="1"/>
          </p:cNvSpPr>
          <p:nvPr>
            <p:ph idx="1"/>
          </p:nvPr>
        </p:nvSpPr>
        <p:spPr>
          <a:xfrm>
            <a:off x="457200" y="1647826"/>
            <a:ext cx="3806302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36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Different from normal project rubric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Rubric will help team think more in depth than before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2100" dirty="0"/>
              <a:t>Teams who base strategy around rubric will excel</a:t>
            </a:r>
            <a:endParaRPr sz="2100" dirty="0"/>
          </a:p>
        </p:txBody>
      </p:sp>
      <p:sp>
        <p:nvSpPr>
          <p:cNvPr id="566" name="Google Shape;566;p7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567" name="Google Shape;567;p7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0" y="905800"/>
            <a:ext cx="4672301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GIA important?</a:t>
            </a:r>
            <a:endParaRPr/>
          </a:p>
        </p:txBody>
      </p:sp>
      <p:sp>
        <p:nvSpPr>
          <p:cNvPr id="572" name="Google Shape;572;p75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29151" cy="29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 GIA leaves a huge impact on teams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Friendships are made over the few days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Teams will meet experts and inspirational people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Many teams will further develop their product and get patents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These experiences will prepare teams for future FIRST programs</a:t>
            </a:r>
            <a:endParaRPr sz="1600" dirty="0"/>
          </a:p>
        </p:txBody>
      </p:sp>
      <p:sp>
        <p:nvSpPr>
          <p:cNvPr id="574" name="Google Shape;574;p7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5314B2B6-1799-1840-8C41-06DE8DB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58" y="2750334"/>
            <a:ext cx="3095897" cy="23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y be an image of 14 people and people smiling">
            <a:extLst>
              <a:ext uri="{FF2B5EF4-FFF2-40B4-BE49-F238E27FC236}">
                <a16:creationId xmlns:a16="http://schemas.microsoft.com/office/drawing/2014/main" id="{1EDAFD2D-40FE-4247-AFEB-93DAFEB9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878" y="949927"/>
            <a:ext cx="2830484" cy="2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2010 Body Forward</a:t>
            </a:r>
            <a:endParaRPr/>
          </a:p>
        </p:txBody>
      </p:sp>
      <p:sp>
        <p:nvSpPr>
          <p:cNvPr id="582" name="Google Shape;582;p76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1148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BOB-1 Hand Device by The Flying Monkeys of Ames, Iowa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Low-cost prosthetic device 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Represented FIRST at the White House Science Fair</a:t>
            </a: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June 16, 2015: U.S. Patent No. 8,840,157</a:t>
            </a:r>
            <a:r>
              <a:rPr lang="en-US" sz="125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2200" dirty="0"/>
          </a:p>
        </p:txBody>
      </p:sp>
      <p:sp>
        <p:nvSpPr>
          <p:cNvPr id="583" name="Google Shape;583;p7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584" name="Google Shape;5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75" y="1282800"/>
            <a:ext cx="4042725" cy="26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 Animal Allies</a:t>
            </a:r>
            <a:endParaRPr/>
          </a:p>
        </p:txBody>
      </p:sp>
      <p:sp>
        <p:nvSpPr>
          <p:cNvPr id="591" name="Google Shape;591;p77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252717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by The Hydrators of Oakville, Ontario, Canada</a:t>
            </a:r>
            <a:endParaRPr sz="1700" dirty="0"/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The H20 Post (Horses Hydrating Outside) monitors the amount of water horses drink. </a:t>
            </a:r>
            <a:endParaRPr sz="17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i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92" name="Google Shape;592;p7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5" y="15040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 City Shaper</a:t>
            </a:r>
            <a:endParaRPr/>
          </a:p>
        </p:txBody>
      </p:sp>
      <p:sp>
        <p:nvSpPr>
          <p:cNvPr id="600" name="Google Shape;600;p78"/>
          <p:cNvSpPr txBox="1">
            <a:spLocks noGrp="1"/>
          </p:cNvSpPr>
          <p:nvPr>
            <p:ph idx="1"/>
          </p:nvPr>
        </p:nvSpPr>
        <p:spPr>
          <a:xfrm>
            <a:off x="457199" y="1647826"/>
            <a:ext cx="4686301" cy="29734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E-Wall by </a:t>
            </a:r>
            <a:r>
              <a:rPr lang="en-US" sz="1900" dirty="0" err="1"/>
              <a:t>Aldeatron</a:t>
            </a:r>
            <a:r>
              <a:rPr lang="en-US" sz="1900" dirty="0"/>
              <a:t> </a:t>
            </a:r>
            <a:r>
              <a:rPr lang="en-US" sz="1900" dirty="0" err="1"/>
              <a:t>Robotix</a:t>
            </a:r>
            <a:r>
              <a:rPr lang="en-US" sz="1900" dirty="0"/>
              <a:t> of the Canary Islands, Spain</a:t>
            </a:r>
            <a:endParaRPr sz="1900" dirty="0"/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dirty="0"/>
              <a:t>Low cost, lightweight, eco-friendly building block made from recycled cardboard and Fountain grass. </a:t>
            </a:r>
            <a:endParaRPr sz="165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602" name="Google Shape;6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00" y="1894052"/>
            <a:ext cx="3620400" cy="20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31AA-7F64-D249-9FB8-DC33C5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89" y="4344199"/>
            <a:ext cx="8289236" cy="554181"/>
          </a:xfrm>
        </p:spPr>
        <p:txBody>
          <a:bodyPr/>
          <a:lstStyle/>
          <a:p>
            <a:r>
              <a:rPr lang="en-US" sz="1800" dirty="0"/>
              <a:t>This presentation and all the team images are by Not the Droids You Are Looking For and Tiger Techs</a:t>
            </a:r>
          </a:p>
        </p:txBody>
      </p:sp>
      <p:sp>
        <p:nvSpPr>
          <p:cNvPr id="625" name="Google Shape;625;p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3600" b="1" dirty="0"/>
              <a:t>QUESTIONS?</a:t>
            </a:r>
            <a:endParaRPr sz="3200" dirty="0"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Team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Children, ages 9 to 14, (grades 4-8) are eligible to participate in North America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Elsewhere 9-16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Teams consists of 2 (minimum) - 10 (maximum) students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Two official adult coaches with clearances per team</a:t>
            </a:r>
            <a:endParaRPr sz="2300">
              <a:solidFill>
                <a:srgbClr val="1A181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2300"/>
              <a:buFont typeface="Trebuchet MS"/>
              <a:buChar char="●"/>
            </a:pPr>
            <a:r>
              <a:rPr lang="en-US" sz="2300">
                <a:solidFill>
                  <a:srgbClr val="1A1818"/>
                </a:solidFill>
                <a:latin typeface="Trebuchet MS"/>
                <a:ea typeface="Trebuchet MS"/>
                <a:cs typeface="Trebuchet MS"/>
                <a:sym typeface="Trebuchet MS"/>
              </a:rPr>
              <a:t>Youth and adult mentors are allowed, but kids on the team do the work</a:t>
            </a:r>
            <a:endParaRPr sz="2300"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dirty="0"/>
              <a:t>Approximate Timeline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 17, 2021:</a:t>
            </a:r>
            <a:r>
              <a:rPr lang="en-US" sz="2100" dirty="0">
                <a:solidFill>
                  <a:srgbClr val="1A1818"/>
                </a:solidFill>
              </a:rPr>
              <a:t>  Challenge documents released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7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August-November 2021: </a:t>
            </a:r>
            <a:r>
              <a:rPr lang="en-US" sz="2100" dirty="0">
                <a:solidFill>
                  <a:srgbClr val="1A1818"/>
                </a:solidFill>
              </a:rPr>
              <a:t>Team meets weekly to solve the challenge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November-December 2021:</a:t>
            </a:r>
            <a:r>
              <a:rPr lang="en-US" sz="2100" dirty="0">
                <a:solidFill>
                  <a:srgbClr val="1A1818"/>
                </a:solidFill>
              </a:rPr>
              <a:t> Qualifiers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December 2021 -January 2022: </a:t>
            </a:r>
            <a:r>
              <a:rPr lang="en-US" sz="2100" dirty="0">
                <a:solidFill>
                  <a:srgbClr val="1A1818"/>
                </a:solidFill>
              </a:rPr>
              <a:t>State/Regional Championship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April 2022:</a:t>
            </a:r>
            <a:r>
              <a:rPr lang="en-US" sz="2100" dirty="0">
                <a:solidFill>
                  <a:srgbClr val="1A1818"/>
                </a:solidFill>
              </a:rPr>
              <a:t> World Championships</a:t>
            </a:r>
            <a:endParaRPr sz="2100" dirty="0">
              <a:solidFill>
                <a:srgbClr val="1A1818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1A1818"/>
              </a:buClr>
              <a:buSzPts val="2100"/>
              <a:buNone/>
            </a:pPr>
            <a:r>
              <a:rPr lang="en-US" sz="2100" b="1" dirty="0">
                <a:solidFill>
                  <a:srgbClr val="1A1818"/>
                </a:solidFill>
              </a:rPr>
              <a:t>May 2022: </a:t>
            </a:r>
            <a:r>
              <a:rPr lang="en-US" sz="2100" dirty="0">
                <a:solidFill>
                  <a:srgbClr val="1A1818"/>
                </a:solidFill>
              </a:rPr>
              <a:t>Open Invitationals</a:t>
            </a:r>
            <a:endParaRPr sz="2100" dirty="0">
              <a:solidFill>
                <a:srgbClr val="1A1818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US"/>
              <a:t>Team Costs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Robot/Equipment - approx. $500.00 per robot (2 per team is useful)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SPIKE Prime, MINDSTORMS EV3, MINDSTORMS Robot Inventor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Wooden Robotics Table - approx $100.00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National Team Registration- $225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LEGO Challenge Set - $75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Local Tournament Registration - $75-$250 (more in some regions)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Travel Expenses</a:t>
            </a:r>
            <a:endParaRPr sz="22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Shirts/Supplies</a:t>
            </a:r>
            <a:endParaRPr sz="2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1100"/>
              <a:buNone/>
            </a:pPr>
            <a:endParaRPr sz="190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/>
              <a:t>Three Parts of FIRST LEGO League Challenge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13" y="1637787"/>
            <a:ext cx="8026764" cy="29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2" ma:contentTypeDescription="Create a new document." ma:contentTypeScope="" ma:versionID="401680aa141ed3c134e1453b248656ed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e1afc5e3c2d5c78ee5aae0f02f579ed5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705035-9813-4D5C-9947-3EAD7993E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B804F-E2EE-469E-A78C-66115E20011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7C38A7-59D1-4317-92B0-B40E5805A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5674</TotalTime>
  <Words>2776</Words>
  <Application>Microsoft Macintosh PowerPoint</Application>
  <PresentationFormat>On-screen Show (16:9)</PresentationFormat>
  <Paragraphs>450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Avenir</vt:lpstr>
      <vt:lpstr>Calibri</vt:lpstr>
      <vt:lpstr>Helvetica Neue</vt:lpstr>
      <vt:lpstr>Noto Sans Symbols</vt:lpstr>
      <vt:lpstr>Quattrocento Sans</vt:lpstr>
      <vt:lpstr>Roboto</vt:lpstr>
      <vt:lpstr>Trebuchet MS</vt:lpstr>
      <vt:lpstr>Essential</vt:lpstr>
      <vt:lpstr>FIRST LEGO League Challenge Overview</vt:lpstr>
      <vt:lpstr>PowerPoint Presentation</vt:lpstr>
      <vt:lpstr>Table of Contents</vt:lpstr>
      <vt:lpstr>Three FIRST Programs (K-12)</vt:lpstr>
      <vt:lpstr>What is FIRST LEGO League Challenge?</vt:lpstr>
      <vt:lpstr>Team</vt:lpstr>
      <vt:lpstr>Approximate Timeline</vt:lpstr>
      <vt:lpstr>Team Costs</vt:lpstr>
      <vt:lpstr>Three Parts of FIRST LEGO League Challenge</vt:lpstr>
      <vt:lpstr>PowerPoint Presentation</vt:lpstr>
      <vt:lpstr>What are Core Values?</vt:lpstr>
      <vt:lpstr>What is Gracious Professionalism and Coopertition?</vt:lpstr>
      <vt:lpstr>Core Values Rubric</vt:lpstr>
      <vt:lpstr>Create a Team Identity/Have Fun</vt:lpstr>
      <vt:lpstr>Spread STEM in the Community</vt:lpstr>
      <vt:lpstr>Help Other Teams</vt:lpstr>
      <vt:lpstr>Learn to Communicate</vt:lpstr>
      <vt:lpstr>Core Values Judging</vt:lpstr>
      <vt:lpstr>Learn to Work Together as a Team</vt:lpstr>
      <vt:lpstr>Learning life skills through FIRST</vt:lpstr>
      <vt:lpstr>Events</vt:lpstr>
      <vt:lpstr>PowerPoint Presentation</vt:lpstr>
      <vt:lpstr>Overview</vt:lpstr>
      <vt:lpstr>Robot Runs</vt:lpstr>
      <vt:lpstr>CARGO CONNECT 2021 Season </vt:lpstr>
      <vt:lpstr>Challenges Teams Face</vt:lpstr>
      <vt:lpstr>Robot Missions</vt:lpstr>
      <vt:lpstr>Types of Programming</vt:lpstr>
      <vt:lpstr>Programming Concepts to Learn Through FIRST</vt:lpstr>
      <vt:lpstr>Engineering Concepts you Learn Through FIRST</vt:lpstr>
      <vt:lpstr>Robot Design Rubric</vt:lpstr>
      <vt:lpstr>Focus on the Engineering Design Process</vt:lpstr>
      <vt:lpstr>Document Your Engineering Design Process</vt:lpstr>
      <vt:lpstr>Robot Testing is Very Important </vt:lpstr>
      <vt:lpstr>Judging</vt:lpstr>
      <vt:lpstr>PowerPoint Presentation</vt:lpstr>
      <vt:lpstr>Innovation Project is based on a yearly theme</vt:lpstr>
      <vt:lpstr>Research Project Process/Engineering Design Process </vt:lpstr>
      <vt:lpstr>Innovation Project Rubric</vt:lpstr>
      <vt:lpstr>Identify a Problem</vt:lpstr>
      <vt:lpstr>Meet Experts</vt:lpstr>
      <vt:lpstr>Go on Fieldtrips</vt:lpstr>
      <vt:lpstr>Design And Create A Solution</vt:lpstr>
      <vt:lpstr>Iterate</vt:lpstr>
      <vt:lpstr>Share With Experts </vt:lpstr>
      <vt:lpstr>PowerPoint Presentation</vt:lpstr>
      <vt:lpstr>What is GIobal Innovation Award?</vt:lpstr>
      <vt:lpstr>How do you qualify for it?</vt:lpstr>
      <vt:lpstr>What happens when you make Top 20?</vt:lpstr>
      <vt:lpstr>GIA has a seperate rubric</vt:lpstr>
      <vt:lpstr>Why is GIA important?</vt:lpstr>
      <vt:lpstr>2010 Body Forward</vt:lpstr>
      <vt:lpstr>2016 Animal Allies</vt:lpstr>
      <vt:lpstr>2020 City Shaper</vt:lpstr>
      <vt:lpstr>This presentation and all the team images are by Not the Droids You Are Looking For and Tiger Techs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Srinivasan Seshan</cp:lastModifiedBy>
  <cp:revision>92</cp:revision>
  <dcterms:created xsi:type="dcterms:W3CDTF">2017-02-15T18:38:39Z</dcterms:created>
  <dcterms:modified xsi:type="dcterms:W3CDTF">2021-09-19T13:07:50Z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